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70" r:id="rId4"/>
    <p:sldId id="258" r:id="rId5"/>
    <p:sldId id="259" r:id="rId6"/>
    <p:sldId id="260" r:id="rId7"/>
    <p:sldId id="261" r:id="rId8"/>
    <p:sldId id="262" r:id="rId9"/>
    <p:sldId id="267" r:id="rId10"/>
    <p:sldId id="264" r:id="rId11"/>
    <p:sldId id="268" r:id="rId12"/>
    <p:sldId id="269" r:id="rId13"/>
    <p:sldId id="271" r:id="rId14"/>
  </p:sldIdLst>
  <p:sldSz cx="14630400" cy="8229600"/>
  <p:notesSz cx="8229600" cy="14630400"/>
  <p:embeddedFontLst>
    <p:embeddedFont>
      <p:font typeface="Alice" panose="020B0604020202020204" charset="0"/>
      <p:regular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Lora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34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5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64609-B5B4-FD7E-ED07-358B6F28C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8B49ED-BECA-34F8-4667-21732B3527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C7E9D2-36E5-CB59-05AD-61044F54F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E71F2-64AF-D791-D8F0-C3AD3CE0E9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05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61570-D5F5-7BC3-5A5F-3258EC3C2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30305-91EB-F9D6-6111-F33755FA9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3DA01D-3F71-094B-88DD-2AE1261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8A90E-A055-CA70-BA24-8CB24CD56A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864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83378-4189-5A59-9B60-55F2ADF6B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22E3AE-262D-10B4-2449-E3EA844D8A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8EF58-8B7E-BC55-20E8-42EBF2F247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F0A08-A40D-A3C0-4F0B-1B2202DA9E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6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C2E09-20DF-9B06-AF25-0C96C8477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63E869-905A-BB6A-4C15-49A8240FF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C36591-4F9D-6047-4998-1E2318FEC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9120C-DFE4-882D-477B-9E27903455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75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FB6D5-57E7-6CBF-4BEE-52295B173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2834D0-FF31-05E8-9A55-36FB9F891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EBCC2F-ACA4-79AC-5942-33916D2F1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502CA-4A23-5680-7F7E-78D1C4B1DF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58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D1A8B-A789-7429-AABA-39EA4D505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CD001E-D1A2-BD46-B026-7FEB0B597C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11135-D989-6FCC-667E-5C81330349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5AC9B-43AD-7C7C-59BA-B88172F37D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7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4C8E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>
              <a:alpha val="80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1497925" y="2555558"/>
            <a:ext cx="11634430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dirty="0">
                <a:solidFill>
                  <a:srgbClr val="AFCBF8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Global Healthcare Data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5046940" y="431339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ETL &amp; Analysis CLI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522053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Building a Robust Command-Line Application</a:t>
            </a:r>
          </a:p>
          <a:p>
            <a:pPr marL="0" indent="0" algn="ctr">
              <a:lnSpc>
                <a:spcPts val="3550"/>
              </a:lnSpc>
              <a:buNone/>
            </a:pPr>
            <a:endParaRPr lang="en-US" sz="2200" dirty="0">
              <a:solidFill>
                <a:srgbClr val="FFFFFF"/>
              </a:solidFill>
              <a:latin typeface="Lora" pitchFamily="34" charset="0"/>
            </a:endParaRPr>
          </a:p>
          <a:p>
            <a:pPr marL="0" indent="0" algn="ctr">
              <a:lnSpc>
                <a:spcPts val="3550"/>
              </a:lnSpc>
              <a:buNone/>
            </a:pPr>
            <a:endParaRPr lang="en-US" sz="2200" dirty="0">
              <a:solidFill>
                <a:srgbClr val="FFFFFF"/>
              </a:solidFill>
              <a:latin typeface="Lora" pitchFamily="34" charset="0"/>
            </a:endParaRPr>
          </a:p>
          <a:p>
            <a:pPr marL="0" indent="0" algn="ctr">
              <a:lnSpc>
                <a:spcPts val="3550"/>
              </a:lnSpc>
              <a:buNone/>
            </a:pPr>
            <a:endParaRPr lang="en-US" sz="2200" dirty="0">
              <a:solidFill>
                <a:srgbClr val="FFFFFF"/>
              </a:solidFill>
              <a:latin typeface="Lora" pitchFamily="34" charset="0"/>
            </a:endParaRPr>
          </a:p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Lora" pitchFamily="34" charset="0"/>
              </a:rPr>
              <a:t>												RAVI VAMSHI D N</a:t>
            </a:r>
            <a:br>
              <a:rPr lang="en-US" sz="2200" dirty="0">
                <a:solidFill>
                  <a:srgbClr val="FFFFFF"/>
                </a:solidFill>
                <a:latin typeface="Lora" pitchFamily="34" charset="0"/>
              </a:rPr>
            </a:br>
            <a:r>
              <a:rPr lang="en-US" sz="2200" dirty="0">
                <a:solidFill>
                  <a:srgbClr val="FFFFFF"/>
                </a:solidFill>
                <a:latin typeface="Lora" pitchFamily="34" charset="0"/>
              </a:rPr>
              <a:t>										           MS FABRICS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345" y="520422"/>
            <a:ext cx="4924782" cy="591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DATABASE DESIGN 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2345" y="1584841"/>
            <a:ext cx="2365534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 err="1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Hosipital_covid_stats</a:t>
            </a:r>
            <a:r>
              <a:rPr lang="en-US" sz="1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table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662345" y="2093357"/>
            <a:ext cx="6421993" cy="4800124"/>
          </a:xfrm>
          <a:prstGeom prst="roundRect">
            <a:avLst>
              <a:gd name="adj" fmla="val 59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69965" y="2100977"/>
            <a:ext cx="6406753" cy="8479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859274" y="2222063"/>
            <a:ext cx="1219438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Column Name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2464713" y="2222063"/>
            <a:ext cx="1215628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Type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4066342" y="2222063"/>
            <a:ext cx="2821186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Constraints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669965" y="2948940"/>
            <a:ext cx="6406753" cy="8479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59274" y="3070027"/>
            <a:ext cx="1219438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2464713" y="3070027"/>
            <a:ext cx="1215628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4066342" y="3070027"/>
            <a:ext cx="2821186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PRIMARY KEY, AUTO_INCREMENT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669965" y="3796903"/>
            <a:ext cx="6406753" cy="11508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859274" y="3917990"/>
            <a:ext cx="1219438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collection_week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2464713" y="3917990"/>
            <a:ext cx="1215628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DATE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4066342" y="3917990"/>
            <a:ext cx="2821186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NOT NULL</a:t>
            </a: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669965" y="4947761"/>
            <a:ext cx="6406753" cy="8479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859274" y="5068848"/>
            <a:ext cx="1219438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Hospital_name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2464713" y="5068848"/>
            <a:ext cx="1215628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VARCHAR(255)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4066342" y="5068848"/>
            <a:ext cx="2821186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</a:rPr>
              <a:t>DEFAULT ‘unknown’</a:t>
            </a:r>
            <a:endParaRPr lang="en-US" sz="1450" dirty="0"/>
          </a:p>
        </p:txBody>
      </p:sp>
      <p:sp>
        <p:nvSpPr>
          <p:cNvPr id="21" name="Shape 19"/>
          <p:cNvSpPr/>
          <p:nvPr/>
        </p:nvSpPr>
        <p:spPr>
          <a:xfrm>
            <a:off x="669965" y="5795724"/>
            <a:ext cx="6406753" cy="5450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859274" y="5916811"/>
            <a:ext cx="1219438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state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2464713" y="5916811"/>
            <a:ext cx="1215628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VARCHAR(10)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4066342" y="5916811"/>
            <a:ext cx="2821186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</a:rPr>
              <a:t>NOT NULL</a:t>
            </a:r>
            <a:endParaRPr lang="en-US" sz="1450" dirty="0"/>
          </a:p>
        </p:txBody>
      </p:sp>
      <p:sp>
        <p:nvSpPr>
          <p:cNvPr id="25" name="Shape 23"/>
          <p:cNvSpPr/>
          <p:nvPr/>
        </p:nvSpPr>
        <p:spPr>
          <a:xfrm>
            <a:off x="669965" y="6340793"/>
            <a:ext cx="6406753" cy="5450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859274" y="6461879"/>
            <a:ext cx="1219438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 err="1">
                <a:solidFill>
                  <a:srgbClr val="2C2821"/>
                </a:solidFill>
                <a:latin typeface="Lora" pitchFamily="34" charset="0"/>
              </a:rPr>
              <a:t>Total_beds_avg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2464713" y="6461879"/>
            <a:ext cx="1215628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FLOAT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4066342" y="6461879"/>
            <a:ext cx="2821186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</a:rPr>
              <a:t>DEFAULT 0.0</a:t>
            </a:r>
            <a:endParaRPr lang="en-US" sz="1450" dirty="0"/>
          </a:p>
        </p:txBody>
      </p:sp>
      <p:sp>
        <p:nvSpPr>
          <p:cNvPr id="29" name="Text 27"/>
          <p:cNvSpPr/>
          <p:nvPr/>
        </p:nvSpPr>
        <p:spPr>
          <a:xfrm>
            <a:off x="7553682" y="1584841"/>
            <a:ext cx="2417802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vaccination_data table</a:t>
            </a:r>
            <a:endParaRPr lang="en-US" sz="1850" dirty="0"/>
          </a:p>
        </p:txBody>
      </p:sp>
      <p:sp>
        <p:nvSpPr>
          <p:cNvPr id="30" name="Shape 28"/>
          <p:cNvSpPr/>
          <p:nvPr/>
        </p:nvSpPr>
        <p:spPr>
          <a:xfrm>
            <a:off x="7553682" y="2093357"/>
            <a:ext cx="6421993" cy="5405914"/>
          </a:xfrm>
          <a:prstGeom prst="roundRect">
            <a:avLst>
              <a:gd name="adj" fmla="val 52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7561302" y="2100977"/>
            <a:ext cx="6406753" cy="8479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7750612" y="2222063"/>
            <a:ext cx="1219438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Column Name</a:t>
            </a:r>
            <a:endParaRPr lang="en-US" sz="1450" dirty="0"/>
          </a:p>
        </p:txBody>
      </p:sp>
      <p:sp>
        <p:nvSpPr>
          <p:cNvPr id="33" name="Text 31"/>
          <p:cNvSpPr/>
          <p:nvPr/>
        </p:nvSpPr>
        <p:spPr>
          <a:xfrm>
            <a:off x="9356050" y="2222063"/>
            <a:ext cx="1215628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Type</a:t>
            </a:r>
            <a:endParaRPr lang="en-US" sz="1450" dirty="0"/>
          </a:p>
        </p:txBody>
      </p:sp>
      <p:sp>
        <p:nvSpPr>
          <p:cNvPr id="34" name="Text 32"/>
          <p:cNvSpPr/>
          <p:nvPr/>
        </p:nvSpPr>
        <p:spPr>
          <a:xfrm>
            <a:off x="10957679" y="2222063"/>
            <a:ext cx="2821186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Constraints</a:t>
            </a:r>
            <a:endParaRPr lang="en-US" sz="1450" dirty="0"/>
          </a:p>
        </p:txBody>
      </p:sp>
      <p:sp>
        <p:nvSpPr>
          <p:cNvPr id="35" name="Shape 33"/>
          <p:cNvSpPr/>
          <p:nvPr/>
        </p:nvSpPr>
        <p:spPr>
          <a:xfrm>
            <a:off x="7561302" y="2948940"/>
            <a:ext cx="6406753" cy="8479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36" name="Text 34"/>
          <p:cNvSpPr/>
          <p:nvPr/>
        </p:nvSpPr>
        <p:spPr>
          <a:xfrm>
            <a:off x="7750612" y="3070027"/>
            <a:ext cx="1219438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 err="1">
                <a:solidFill>
                  <a:srgbClr val="2C2821"/>
                </a:solidFill>
                <a:latin typeface="Lora" pitchFamily="34" charset="0"/>
              </a:rPr>
              <a:t>Inpatient_beds</a:t>
            </a:r>
            <a:endParaRPr lang="en-US" sz="1450" dirty="0"/>
          </a:p>
        </p:txBody>
      </p:sp>
      <p:sp>
        <p:nvSpPr>
          <p:cNvPr id="37" name="Text 35"/>
          <p:cNvSpPr/>
          <p:nvPr/>
        </p:nvSpPr>
        <p:spPr>
          <a:xfrm>
            <a:off x="9356050" y="3070027"/>
            <a:ext cx="1215628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FLOAT</a:t>
            </a:r>
            <a:endParaRPr lang="en-US" sz="1450" dirty="0"/>
          </a:p>
        </p:txBody>
      </p:sp>
      <p:sp>
        <p:nvSpPr>
          <p:cNvPr id="38" name="Text 36"/>
          <p:cNvSpPr/>
          <p:nvPr/>
        </p:nvSpPr>
        <p:spPr>
          <a:xfrm>
            <a:off x="10957679" y="3070027"/>
            <a:ext cx="2821186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DEFAULT 0.0</a:t>
            </a:r>
            <a:endParaRPr lang="en-US" sz="1450" dirty="0"/>
          </a:p>
        </p:txBody>
      </p:sp>
      <p:sp>
        <p:nvSpPr>
          <p:cNvPr id="39" name="Shape 37"/>
          <p:cNvSpPr/>
          <p:nvPr/>
        </p:nvSpPr>
        <p:spPr>
          <a:xfrm>
            <a:off x="7561302" y="3796903"/>
            <a:ext cx="6406753" cy="11508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7750612" y="3917990"/>
            <a:ext cx="1219438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Icu_beds</a:t>
            </a:r>
            <a:endParaRPr lang="en-US" sz="1450" dirty="0"/>
          </a:p>
        </p:txBody>
      </p:sp>
      <p:sp>
        <p:nvSpPr>
          <p:cNvPr id="41" name="Text 39"/>
          <p:cNvSpPr/>
          <p:nvPr/>
        </p:nvSpPr>
        <p:spPr>
          <a:xfrm>
            <a:off x="9356050" y="3917990"/>
            <a:ext cx="1215628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FLOAT</a:t>
            </a:r>
            <a:endParaRPr lang="en-US" sz="1450" dirty="0"/>
          </a:p>
        </p:txBody>
      </p:sp>
      <p:sp>
        <p:nvSpPr>
          <p:cNvPr id="42" name="Text 40"/>
          <p:cNvSpPr/>
          <p:nvPr/>
        </p:nvSpPr>
        <p:spPr>
          <a:xfrm>
            <a:off x="10957679" y="3917990"/>
            <a:ext cx="2821186" cy="908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DEFAULT 0.0</a:t>
            </a:r>
            <a:endParaRPr lang="en-US" sz="1450" dirty="0"/>
          </a:p>
        </p:txBody>
      </p:sp>
      <p:sp>
        <p:nvSpPr>
          <p:cNvPr id="43" name="Shape 41"/>
          <p:cNvSpPr/>
          <p:nvPr/>
        </p:nvSpPr>
        <p:spPr>
          <a:xfrm>
            <a:off x="7561302" y="4947761"/>
            <a:ext cx="6406753" cy="8479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7750612" y="5068848"/>
            <a:ext cx="1332428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 err="1">
                <a:solidFill>
                  <a:srgbClr val="2C2821"/>
                </a:solidFill>
                <a:latin typeface="Lora" pitchFamily="34" charset="0"/>
              </a:rPr>
              <a:t>covid_patients</a:t>
            </a:r>
            <a:endParaRPr lang="en-US" sz="1450" dirty="0"/>
          </a:p>
        </p:txBody>
      </p:sp>
      <p:sp>
        <p:nvSpPr>
          <p:cNvPr id="45" name="Text 43"/>
          <p:cNvSpPr/>
          <p:nvPr/>
        </p:nvSpPr>
        <p:spPr>
          <a:xfrm>
            <a:off x="9356050" y="5068848"/>
            <a:ext cx="1215628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FLOAT</a:t>
            </a:r>
            <a:endParaRPr lang="en-US" sz="1450" dirty="0"/>
          </a:p>
        </p:txBody>
      </p:sp>
      <p:sp>
        <p:nvSpPr>
          <p:cNvPr id="46" name="Text 44"/>
          <p:cNvSpPr/>
          <p:nvPr/>
        </p:nvSpPr>
        <p:spPr>
          <a:xfrm>
            <a:off x="10957679" y="5068848"/>
            <a:ext cx="2821186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</a:rPr>
              <a:t>DEFAULT 0.0</a:t>
            </a:r>
            <a:endParaRPr lang="en-US" sz="1450" dirty="0"/>
          </a:p>
        </p:txBody>
      </p:sp>
      <p:sp>
        <p:nvSpPr>
          <p:cNvPr id="47" name="Shape 45"/>
          <p:cNvSpPr/>
          <p:nvPr/>
        </p:nvSpPr>
        <p:spPr>
          <a:xfrm>
            <a:off x="7561302" y="5795724"/>
            <a:ext cx="6406753" cy="8479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7670800" y="5916811"/>
            <a:ext cx="1496060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 err="1"/>
              <a:t>Staffing_shortage</a:t>
            </a:r>
            <a:endParaRPr lang="en-US" sz="1450" dirty="0"/>
          </a:p>
        </p:txBody>
      </p:sp>
      <p:sp>
        <p:nvSpPr>
          <p:cNvPr id="49" name="Text 47"/>
          <p:cNvSpPr/>
          <p:nvPr/>
        </p:nvSpPr>
        <p:spPr>
          <a:xfrm>
            <a:off x="9356050" y="5916811"/>
            <a:ext cx="1215628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VARCHAR(10)</a:t>
            </a:r>
            <a:endParaRPr lang="en-US" sz="1450" dirty="0"/>
          </a:p>
        </p:txBody>
      </p:sp>
      <p:sp>
        <p:nvSpPr>
          <p:cNvPr id="50" name="Text 48"/>
          <p:cNvSpPr/>
          <p:nvPr/>
        </p:nvSpPr>
        <p:spPr>
          <a:xfrm>
            <a:off x="10957679" y="5916811"/>
            <a:ext cx="2821186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</a:rPr>
              <a:t>DEFAULT ‘no’</a:t>
            </a:r>
            <a:endParaRPr lang="en-US" sz="1450" dirty="0"/>
          </a:p>
        </p:txBody>
      </p:sp>
      <p:sp>
        <p:nvSpPr>
          <p:cNvPr id="51" name="Shape 49"/>
          <p:cNvSpPr/>
          <p:nvPr/>
        </p:nvSpPr>
        <p:spPr>
          <a:xfrm>
            <a:off x="7561302" y="6643688"/>
            <a:ext cx="6406753" cy="8479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7750612" y="6764774"/>
            <a:ext cx="1219438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etl_timestamp</a:t>
            </a:r>
            <a:endParaRPr lang="en-US" sz="1450" dirty="0"/>
          </a:p>
        </p:txBody>
      </p:sp>
      <p:sp>
        <p:nvSpPr>
          <p:cNvPr id="53" name="Text 51"/>
          <p:cNvSpPr/>
          <p:nvPr/>
        </p:nvSpPr>
        <p:spPr>
          <a:xfrm>
            <a:off x="9356050" y="6764774"/>
            <a:ext cx="1215628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TIMESTAMP</a:t>
            </a:r>
            <a:endParaRPr lang="en-US" sz="1450" dirty="0"/>
          </a:p>
        </p:txBody>
      </p:sp>
      <p:sp>
        <p:nvSpPr>
          <p:cNvPr id="54" name="Text 52"/>
          <p:cNvSpPr/>
          <p:nvPr/>
        </p:nvSpPr>
        <p:spPr>
          <a:xfrm>
            <a:off x="10957679" y="6764774"/>
            <a:ext cx="2821186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50"/>
              </a:lnSpc>
            </a:pPr>
            <a:r>
              <a:rPr lang="en-US" sz="1450" dirty="0">
                <a:solidFill>
                  <a:srgbClr val="2C2821"/>
                </a:solidFill>
                <a:latin typeface="Lora" pitchFamily="34" charset="0"/>
              </a:rPr>
              <a:t>DEFAULT CURRENT_STAMP</a:t>
            </a: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CD064-7DDA-968E-768E-493FB9901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395D787-1E98-86FE-9D74-0EA432A0FA76}"/>
              </a:ext>
            </a:extLst>
          </p:cNvPr>
          <p:cNvSpPr/>
          <p:nvPr/>
        </p:nvSpPr>
        <p:spPr>
          <a:xfrm>
            <a:off x="793790" y="115347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Sample Queries &amp; Analysis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>
              <a:solidFill>
                <a:srgbClr val="233E32"/>
              </a:solidFill>
              <a:latin typeface="Alice" pitchFamily="34" charset="0"/>
              <a:ea typeface="Alice" pitchFamily="34" charset="-122"/>
              <a:cs typeface="Alice" pitchFamily="34" charset="-120"/>
            </a:endParaRPr>
          </a:p>
          <a:p>
            <a:pPr algn="l">
              <a:lnSpc>
                <a:spcPts val="5550"/>
              </a:lnSpc>
            </a:pPr>
            <a:r>
              <a:rPr lang="en-US" sz="1750" dirty="0">
                <a:solidFill>
                  <a:srgbClr val="233E32"/>
                </a:solidFill>
                <a:latin typeface="Lora" pitchFamily="2" charset="0"/>
                <a:ea typeface="Alice" pitchFamily="34" charset="-122"/>
                <a:cs typeface="Alice" pitchFamily="34" charset="-120"/>
              </a:rPr>
              <a:t>1 </a:t>
            </a:r>
            <a:r>
              <a:rPr lang="en-US" sz="1750" b="1" dirty="0">
                <a:solidFill>
                  <a:srgbClr val="233E32"/>
                </a:solidFill>
                <a:latin typeface="Lora" pitchFamily="2" charset="0"/>
                <a:ea typeface="Alice" pitchFamily="34" charset="-122"/>
                <a:cs typeface="Alice" pitchFamily="34" charset="-120"/>
              </a:rPr>
              <a:t>)     Python main.py list tables</a:t>
            </a:r>
          </a:p>
          <a:p>
            <a:pPr>
              <a:lnSpc>
                <a:spcPts val="5550"/>
              </a:lnSpc>
            </a:pPr>
            <a:endParaRPr lang="en-US" sz="4450" dirty="0">
              <a:solidFill>
                <a:srgbClr val="233E32"/>
              </a:solidFill>
              <a:latin typeface="Alice" pitchFamily="34" charset="0"/>
              <a:ea typeface="Alice" pitchFamily="34" charset="-122"/>
              <a:cs typeface="Alice" pitchFamily="34" charset="-120"/>
            </a:endParaRPr>
          </a:p>
          <a:p>
            <a:pPr>
              <a:lnSpc>
                <a:spcPts val="5550"/>
              </a:lnSpc>
            </a:pPr>
            <a:r>
              <a:rPr lang="en-US" sz="1750" b="1" dirty="0">
                <a:solidFill>
                  <a:srgbClr val="233E32"/>
                </a:solidFill>
                <a:latin typeface="Lora" pitchFamily="2" charset="0"/>
                <a:ea typeface="Alice" pitchFamily="34" charset="-122"/>
                <a:cs typeface="Alice" pitchFamily="34" charset="-120"/>
              </a:rPr>
              <a:t>2) Python main.py  fetch data</a:t>
            </a:r>
          </a:p>
          <a:p>
            <a:pPr>
              <a:lnSpc>
                <a:spcPts val="5550"/>
              </a:lnSpc>
            </a:pPr>
            <a:endParaRPr lang="en-US" sz="1750" b="1" dirty="0">
              <a:solidFill>
                <a:srgbClr val="233E32"/>
              </a:solidFill>
              <a:latin typeface="Lora" pitchFamily="2" charset="0"/>
              <a:ea typeface="Alice" pitchFamily="34" charset="-122"/>
              <a:cs typeface="Alice" pitchFamily="34" charset="-12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1E62588D-D1EF-7C6C-46D8-96698C8A6B36}"/>
              </a:ext>
            </a:extLst>
          </p:cNvPr>
          <p:cNvSpPr/>
          <p:nvPr/>
        </p:nvSpPr>
        <p:spPr>
          <a:xfrm>
            <a:off x="1142524" y="3281958"/>
            <a:ext cx="32874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AADEFF25-B5AF-877C-0C15-8FE6A725BD4B}"/>
              </a:ext>
            </a:extLst>
          </p:cNvPr>
          <p:cNvSpPr/>
          <p:nvPr/>
        </p:nvSpPr>
        <p:spPr>
          <a:xfrm>
            <a:off x="1142524" y="3318749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endParaRPr lang="en-US" sz="1750" dirty="0">
              <a:solidFill>
                <a:srgbClr val="2C2821"/>
              </a:solidFill>
              <a:latin typeface="Lora" pitchFamily="34" charset="0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B6AC09CF-60BC-A168-0C52-820004CCCC04}"/>
              </a:ext>
            </a:extLst>
          </p:cNvPr>
          <p:cNvSpPr/>
          <p:nvPr/>
        </p:nvSpPr>
        <p:spPr>
          <a:xfrm>
            <a:off x="7777282" y="3281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597E0423-10EC-F5B0-7DA7-D5F8AD87DD19}"/>
              </a:ext>
            </a:extLst>
          </p:cNvPr>
          <p:cNvSpPr/>
          <p:nvPr/>
        </p:nvSpPr>
        <p:spPr>
          <a:xfrm>
            <a:off x="7777282" y="3096220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C2821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B066B66E-593C-752B-E711-3DBFFD57BC2B}"/>
              </a:ext>
            </a:extLst>
          </p:cNvPr>
          <p:cNvSpPr/>
          <p:nvPr/>
        </p:nvSpPr>
        <p:spPr>
          <a:xfrm>
            <a:off x="1142524" y="5239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EB269189-6369-11E1-09C0-5A3062BF8BF4}"/>
              </a:ext>
            </a:extLst>
          </p:cNvPr>
          <p:cNvSpPr/>
          <p:nvPr/>
        </p:nvSpPr>
        <p:spPr>
          <a:xfrm>
            <a:off x="1051083" y="5856760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3) python main.py query data total cases</a:t>
            </a:r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422EDD9A-DBA2-5811-8B61-4B9120541C90}"/>
              </a:ext>
            </a:extLst>
          </p:cNvPr>
          <p:cNvSpPr/>
          <p:nvPr/>
        </p:nvSpPr>
        <p:spPr>
          <a:xfrm>
            <a:off x="7777282" y="5239583"/>
            <a:ext cx="33081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9ECA931F-4708-EBBB-E0D8-02E0EEBF84C1}"/>
              </a:ext>
            </a:extLst>
          </p:cNvPr>
          <p:cNvSpPr/>
          <p:nvPr/>
        </p:nvSpPr>
        <p:spPr>
          <a:xfrm>
            <a:off x="7777282" y="5730002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7EA8E0-FD3A-53E5-5638-AA740B1D9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050" y="3420874"/>
            <a:ext cx="5189670" cy="3429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D3AD65E-2B5F-D3E5-AE2B-6E87F89BD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050" y="4717568"/>
            <a:ext cx="6226080" cy="10440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E0684AD-A321-876B-3613-8D65F5721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9050" y="6306435"/>
            <a:ext cx="5768840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38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90A70-7A22-880F-87D5-37435D43E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0121F19-AA75-A489-FD72-7638757697AE}"/>
              </a:ext>
            </a:extLst>
          </p:cNvPr>
          <p:cNvSpPr/>
          <p:nvPr/>
        </p:nvSpPr>
        <p:spPr>
          <a:xfrm>
            <a:off x="793790" y="115347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endParaRPr lang="en-US" sz="1750" b="1" dirty="0">
              <a:solidFill>
                <a:srgbClr val="233E32"/>
              </a:solidFill>
              <a:latin typeface="Lora" pitchFamily="2" charset="0"/>
              <a:ea typeface="Alice" pitchFamily="34" charset="-122"/>
              <a:cs typeface="Alice" pitchFamily="34" charset="-12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02F172A-A76E-292C-D249-85C50959A328}"/>
              </a:ext>
            </a:extLst>
          </p:cNvPr>
          <p:cNvSpPr/>
          <p:nvPr/>
        </p:nvSpPr>
        <p:spPr>
          <a:xfrm>
            <a:off x="1142524" y="3281958"/>
            <a:ext cx="32874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20323F8A-905B-03EC-2979-C7DFBA0D65CB}"/>
              </a:ext>
            </a:extLst>
          </p:cNvPr>
          <p:cNvSpPr/>
          <p:nvPr/>
        </p:nvSpPr>
        <p:spPr>
          <a:xfrm>
            <a:off x="1142524" y="3318749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endParaRPr lang="en-US" sz="1750" dirty="0">
              <a:solidFill>
                <a:srgbClr val="2C2821"/>
              </a:solidFill>
              <a:latin typeface="Lora" pitchFamily="34" charset="0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FD5DF002-0519-E360-72C0-2F8E8DFAF421}"/>
              </a:ext>
            </a:extLst>
          </p:cNvPr>
          <p:cNvSpPr/>
          <p:nvPr/>
        </p:nvSpPr>
        <p:spPr>
          <a:xfrm>
            <a:off x="7777282" y="3281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925B07AB-F390-634D-47D0-4C9F9BE5ED4A}"/>
              </a:ext>
            </a:extLst>
          </p:cNvPr>
          <p:cNvSpPr/>
          <p:nvPr/>
        </p:nvSpPr>
        <p:spPr>
          <a:xfrm>
            <a:off x="7777282" y="3096220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C2821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C6D94DDC-699C-44D9-20D0-B09328364320}"/>
              </a:ext>
            </a:extLst>
          </p:cNvPr>
          <p:cNvSpPr/>
          <p:nvPr/>
        </p:nvSpPr>
        <p:spPr>
          <a:xfrm>
            <a:off x="1142524" y="5239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87D2BE48-D21C-FCF8-D883-1961620DBE69}"/>
              </a:ext>
            </a:extLst>
          </p:cNvPr>
          <p:cNvSpPr/>
          <p:nvPr/>
        </p:nvSpPr>
        <p:spPr>
          <a:xfrm>
            <a:off x="7777282" y="5239583"/>
            <a:ext cx="33081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801B97A8-9585-BB0E-C3F3-343B036F9851}"/>
              </a:ext>
            </a:extLst>
          </p:cNvPr>
          <p:cNvSpPr/>
          <p:nvPr/>
        </p:nvSpPr>
        <p:spPr>
          <a:xfrm>
            <a:off x="7777282" y="5730002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ED7FD5-F5BF-D907-9166-8343B6CF753D}"/>
              </a:ext>
            </a:extLst>
          </p:cNvPr>
          <p:cNvSpPr txBox="1"/>
          <p:nvPr/>
        </p:nvSpPr>
        <p:spPr>
          <a:xfrm>
            <a:off x="1238854" y="846930"/>
            <a:ext cx="7315200" cy="4470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50" dirty="0">
                <a:latin typeface="Alice" panose="020B0604020202020204" charset="0"/>
                <a:ea typeface="Alice" panose="020B0604020202020204" charset="0"/>
              </a:rPr>
              <a:t>Conclusion</a:t>
            </a:r>
          </a:p>
          <a:p>
            <a:endParaRPr lang="en-IN" sz="4000" dirty="0">
              <a:latin typeface="Lora" pitchFamily="2" charset="0"/>
            </a:endParaRPr>
          </a:p>
          <a:p>
            <a:endParaRPr lang="en-IN" sz="4000" dirty="0">
              <a:latin typeface="Lora" pitchFamily="2" charset="0"/>
            </a:endParaRPr>
          </a:p>
          <a:p>
            <a:endParaRPr lang="en-IN" sz="4000" dirty="0">
              <a:latin typeface="Lora" pitchFamily="2" charset="0"/>
            </a:endParaRPr>
          </a:p>
          <a:p>
            <a:endParaRPr lang="en-IN" sz="4000" dirty="0">
              <a:latin typeface="Lora" pitchFamily="2" charset="0"/>
            </a:endParaRPr>
          </a:p>
          <a:p>
            <a:endParaRPr lang="en-IN" sz="4000" dirty="0">
              <a:latin typeface="Lora" pitchFamily="2" charset="0"/>
            </a:endParaRPr>
          </a:p>
          <a:p>
            <a:endParaRPr lang="en-IN" sz="4000" dirty="0">
              <a:latin typeface="Lor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A08DE4-5DDA-55F8-E731-D84C62DDD341}"/>
              </a:ext>
            </a:extLst>
          </p:cNvPr>
          <p:cNvSpPr txBox="1"/>
          <p:nvPr/>
        </p:nvSpPr>
        <p:spPr>
          <a:xfrm>
            <a:off x="1335185" y="2231129"/>
            <a:ext cx="10406742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 eaLnBrk="0" fontAlgn="base" hangingPunct="0">
              <a:lnSpc>
                <a:spcPts val="275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latin typeface="Lora" pitchFamily="2" charset="0"/>
              </a:rPr>
              <a:t>This project delivers a robust and scalable ETL pipeline tailored for healthcare data needs.</a:t>
            </a:r>
          </a:p>
          <a:p>
            <a:pPr eaLnBrk="0" fontAlgn="base" hangingPunct="0">
              <a:lnSpc>
                <a:spcPts val="275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Lora" pitchFamily="2" charset="0"/>
            </a:endParaRPr>
          </a:p>
          <a:p>
            <a:pPr lvl="0" indent="-342900" eaLnBrk="0" fontAlgn="base" hangingPunct="0">
              <a:lnSpc>
                <a:spcPts val="275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Lora" pitchFamily="2" charset="0"/>
              </a:rPr>
              <a:t>Successfully integrates real-time data extraction from public APIs with efficient data transformation and secure MySQL storage.</a:t>
            </a:r>
          </a:p>
          <a:p>
            <a:pPr lvl="0" indent="-342900" eaLnBrk="0" fontAlgn="base" hangingPunct="0">
              <a:lnSpc>
                <a:spcPts val="275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latin typeface="Lora" pitchFamily="2" charset="0"/>
            </a:endParaRPr>
          </a:p>
          <a:p>
            <a:pPr lvl="0" indent="-342900" eaLnBrk="0" fontAlgn="base" hangingPunct="0">
              <a:lnSpc>
                <a:spcPts val="275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Lora" pitchFamily="2" charset="0"/>
              </a:rPr>
              <a:t>The command-line interface simplifies data handling and allows users to run operations and analytics without complex tools.</a:t>
            </a:r>
          </a:p>
          <a:p>
            <a:pPr lvl="0" indent="-342900" eaLnBrk="0" fontAlgn="base" hangingPunct="0">
              <a:lnSpc>
                <a:spcPts val="275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latin typeface="Lora" pitchFamily="2" charset="0"/>
            </a:endParaRPr>
          </a:p>
          <a:p>
            <a:pPr lvl="0" indent="-342900" eaLnBrk="0" fontAlgn="base" hangingPunct="0">
              <a:lnSpc>
                <a:spcPts val="275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Lora" pitchFamily="2" charset="0"/>
              </a:rPr>
              <a:t>Emphasizes real-world skills in modular Python development, database operations, and automated data pipelines.</a:t>
            </a:r>
          </a:p>
          <a:p>
            <a:pPr lvl="0" indent="-342900" eaLnBrk="0" fontAlgn="base" hangingPunct="0">
              <a:lnSpc>
                <a:spcPts val="275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latin typeface="Lora" pitchFamily="2" charset="0"/>
            </a:endParaRPr>
          </a:p>
          <a:p>
            <a:pPr lvl="0" indent="-342900" eaLnBrk="0" fontAlgn="base" hangingPunct="0">
              <a:lnSpc>
                <a:spcPts val="275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Lora" pitchFamily="2" charset="0"/>
              </a:rPr>
              <a:t>Positions the system as a valuable tool for monitoring hospital capacity, analyzing COVID-19 impact, and making data-driven decisions</a:t>
            </a:r>
          </a:p>
          <a:p>
            <a:pPr>
              <a:lnSpc>
                <a:spcPts val="2750"/>
              </a:lnSpc>
            </a:pPr>
            <a:endParaRPr lang="en-US" sz="2400" dirty="0">
              <a:solidFill>
                <a:srgbClr val="2C2821"/>
              </a:solidFill>
              <a:latin typeface="Alice" pitchFamily="34" charset="0"/>
              <a:ea typeface="Alice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299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B60B5-4C85-55C0-2BD4-AB4418B2D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7E5406B-D584-71F5-1452-21FBDC3D9D56}"/>
              </a:ext>
            </a:extLst>
          </p:cNvPr>
          <p:cNvSpPr/>
          <p:nvPr/>
        </p:nvSpPr>
        <p:spPr>
          <a:xfrm>
            <a:off x="793790" y="115347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endParaRPr lang="en-US" sz="1750" b="1" dirty="0">
              <a:solidFill>
                <a:srgbClr val="233E32"/>
              </a:solidFill>
              <a:latin typeface="Lora" pitchFamily="2" charset="0"/>
              <a:ea typeface="Alice" pitchFamily="34" charset="-122"/>
              <a:cs typeface="Alice" pitchFamily="34" charset="-12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F809DB7-C3D4-4339-93ED-4A7CF15854D6}"/>
              </a:ext>
            </a:extLst>
          </p:cNvPr>
          <p:cNvSpPr/>
          <p:nvPr/>
        </p:nvSpPr>
        <p:spPr>
          <a:xfrm>
            <a:off x="6193973" y="3867389"/>
            <a:ext cx="15246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dirty="0"/>
              <a:t>THANK YOU</a:t>
            </a: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54E3CB1E-1E59-A9B7-5688-6E7CA1E4BEFF}"/>
              </a:ext>
            </a:extLst>
          </p:cNvPr>
          <p:cNvSpPr/>
          <p:nvPr/>
        </p:nvSpPr>
        <p:spPr>
          <a:xfrm>
            <a:off x="1142524" y="3318749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endParaRPr lang="en-US" sz="1750" dirty="0">
              <a:solidFill>
                <a:srgbClr val="2C2821"/>
              </a:solidFill>
              <a:latin typeface="Lora" pitchFamily="34" charset="0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7CF6519C-AA35-659F-E04D-8E7F1E24E646}"/>
              </a:ext>
            </a:extLst>
          </p:cNvPr>
          <p:cNvSpPr/>
          <p:nvPr/>
        </p:nvSpPr>
        <p:spPr>
          <a:xfrm>
            <a:off x="7777282" y="3281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74B1C55F-C48D-4A79-4601-A28E8CD05BD0}"/>
              </a:ext>
            </a:extLst>
          </p:cNvPr>
          <p:cNvSpPr/>
          <p:nvPr/>
        </p:nvSpPr>
        <p:spPr>
          <a:xfrm>
            <a:off x="7777282" y="3096220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C2821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E16FA7C7-D268-8D21-02AB-51034B7CA4F0}"/>
              </a:ext>
            </a:extLst>
          </p:cNvPr>
          <p:cNvSpPr/>
          <p:nvPr/>
        </p:nvSpPr>
        <p:spPr>
          <a:xfrm>
            <a:off x="1142524" y="5239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789FAA0A-014E-7B28-5BF0-2371D774278B}"/>
              </a:ext>
            </a:extLst>
          </p:cNvPr>
          <p:cNvSpPr/>
          <p:nvPr/>
        </p:nvSpPr>
        <p:spPr>
          <a:xfrm>
            <a:off x="7777282" y="5239583"/>
            <a:ext cx="33081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57AA1179-558F-43BD-DD38-89778F163ACE}"/>
              </a:ext>
            </a:extLst>
          </p:cNvPr>
          <p:cNvSpPr/>
          <p:nvPr/>
        </p:nvSpPr>
        <p:spPr>
          <a:xfrm>
            <a:off x="7777282" y="5730002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855218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CE84B-8345-9C1D-35D8-6B2E8FB43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F710B49-9DA8-7B62-4CD6-B768894AC71B}"/>
              </a:ext>
            </a:extLst>
          </p:cNvPr>
          <p:cNvSpPr/>
          <p:nvPr/>
        </p:nvSpPr>
        <p:spPr>
          <a:xfrm>
            <a:off x="793789" y="2208133"/>
            <a:ext cx="13042821" cy="411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3E8C64D-560D-2FE4-DD8F-A56D9B94E833}"/>
              </a:ext>
            </a:extLst>
          </p:cNvPr>
          <p:cNvSpPr/>
          <p:nvPr/>
        </p:nvSpPr>
        <p:spPr>
          <a:xfrm>
            <a:off x="793788" y="1663779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4450" dirty="0">
                <a:latin typeface="Alice" panose="020B0604020202020204" charset="0"/>
                <a:ea typeface="Alice" panose="020B0604020202020204" charset="0"/>
              </a:rPr>
              <a:t>Tables of contents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  <a:p>
            <a:pPr marL="342900" indent="-342900" algn="l">
              <a:lnSpc>
                <a:spcPts val="2850"/>
              </a:lnSpc>
              <a:buAutoNum type="arabicParenR"/>
            </a:pPr>
            <a:r>
              <a:rPr lang="en-US" sz="1750" dirty="0">
                <a:latin typeface="Alice" panose="020B0604020202020204" charset="0"/>
                <a:ea typeface="Alice" panose="020B0604020202020204" charset="0"/>
              </a:rPr>
              <a:t>Project Overview</a:t>
            </a:r>
          </a:p>
          <a:p>
            <a:pPr marL="342900" indent="-342900" algn="l">
              <a:lnSpc>
                <a:spcPts val="2850"/>
              </a:lnSpc>
              <a:buAutoNum type="arabicParenR"/>
            </a:pPr>
            <a:r>
              <a:rPr lang="en-US" sz="1750" dirty="0">
                <a:latin typeface="Alice" panose="020B0604020202020204" charset="0"/>
                <a:ea typeface="Alice" panose="020B0604020202020204" charset="0"/>
              </a:rPr>
              <a:t>Learning Objectives</a:t>
            </a:r>
          </a:p>
          <a:p>
            <a:pPr marL="342900" indent="-342900">
              <a:lnSpc>
                <a:spcPts val="2850"/>
              </a:lnSpc>
              <a:buFontTx/>
              <a:buAutoNum type="arabicParenR"/>
            </a:pPr>
            <a:r>
              <a:rPr lang="en-US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Core Requirements: ETL Pipeline</a:t>
            </a:r>
          </a:p>
          <a:p>
            <a:pPr marL="342900" indent="-342900">
              <a:lnSpc>
                <a:spcPts val="2850"/>
              </a:lnSpc>
              <a:buFontTx/>
              <a:buAutoNum type="arabicParenR"/>
            </a:pPr>
            <a:r>
              <a:rPr lang="en-US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Core Requirements: CLI &amp; Analysis</a:t>
            </a:r>
          </a:p>
          <a:p>
            <a:pPr marL="342900" indent="-342900">
              <a:lnSpc>
                <a:spcPts val="2850"/>
              </a:lnSpc>
              <a:buFontTx/>
              <a:buAutoNum type="arabicParenR"/>
            </a:pPr>
            <a:r>
              <a:rPr lang="en-US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Technical Specifications</a:t>
            </a:r>
          </a:p>
          <a:p>
            <a:pPr marL="342900" indent="-342900">
              <a:lnSpc>
                <a:spcPts val="2850"/>
              </a:lnSpc>
              <a:buFontTx/>
              <a:buAutoNum type="arabicParenR"/>
            </a:pPr>
            <a:r>
              <a:rPr lang="en-US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Testing &amp; Validation – ETL Pipeline</a:t>
            </a:r>
          </a:p>
          <a:p>
            <a:pPr marL="342900" indent="-342900">
              <a:lnSpc>
                <a:spcPts val="2850"/>
              </a:lnSpc>
              <a:buFontTx/>
              <a:buAutoNum type="arabicParenR"/>
            </a:pPr>
            <a:r>
              <a:rPr lang="en-US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Database Design</a:t>
            </a:r>
          </a:p>
          <a:p>
            <a:pPr marL="342900" indent="-342900">
              <a:lnSpc>
                <a:spcPts val="2850"/>
              </a:lnSpc>
              <a:buFontTx/>
              <a:buAutoNum type="arabicParenR"/>
            </a:pPr>
            <a:r>
              <a:rPr lang="en-US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Sample Queries &amp; Analysis</a:t>
            </a:r>
          </a:p>
          <a:p>
            <a:pPr marL="342900" indent="-342900">
              <a:lnSpc>
                <a:spcPts val="2850"/>
              </a:lnSpc>
              <a:buFontTx/>
              <a:buAutoNum type="arabicParenR"/>
            </a:pPr>
            <a:r>
              <a:rPr lang="en-IN" dirty="0">
                <a:latin typeface="Alice" panose="020B0604020202020204" charset="0"/>
                <a:ea typeface="Alice" panose="020B0604020202020204" charset="0"/>
              </a:rPr>
              <a:t>Conclusion</a:t>
            </a:r>
          </a:p>
          <a:p>
            <a:pPr marL="342900" indent="-342900">
              <a:lnSpc>
                <a:spcPts val="2850"/>
              </a:lnSpc>
              <a:buFontTx/>
              <a:buAutoNum type="arabicParenR"/>
            </a:pPr>
            <a:endParaRPr lang="en-US" dirty="0">
              <a:solidFill>
                <a:srgbClr val="233E32"/>
              </a:solidFill>
              <a:latin typeface="Alice" pitchFamily="34" charset="0"/>
              <a:ea typeface="Alice" pitchFamily="34" charset="-122"/>
              <a:cs typeface="Alice" pitchFamily="34" charset="-120"/>
            </a:endParaRPr>
          </a:p>
          <a:p>
            <a:pPr>
              <a:lnSpc>
                <a:spcPts val="5550"/>
              </a:lnSpc>
            </a:pPr>
            <a:endParaRPr lang="en-US" dirty="0">
              <a:solidFill>
                <a:srgbClr val="233E32"/>
              </a:solidFill>
              <a:latin typeface="Alice" pitchFamily="34" charset="0"/>
              <a:ea typeface="Alice" pitchFamily="34" charset="-122"/>
              <a:cs typeface="Alice" pitchFamily="34" charset="-120"/>
            </a:endParaRPr>
          </a:p>
          <a:p>
            <a:pPr marL="342900" indent="-342900">
              <a:lnSpc>
                <a:spcPts val="2850"/>
              </a:lnSpc>
              <a:buFontTx/>
              <a:buAutoNum type="arabicParenR"/>
            </a:pPr>
            <a:endParaRPr lang="en-US" dirty="0"/>
          </a:p>
          <a:p>
            <a:pPr marL="342900" indent="-342900">
              <a:lnSpc>
                <a:spcPts val="2850"/>
              </a:lnSpc>
              <a:buFontTx/>
              <a:buAutoNum type="arabicParenR"/>
            </a:pPr>
            <a:endParaRPr lang="en-US" dirty="0">
              <a:solidFill>
                <a:srgbClr val="233E32"/>
              </a:solidFill>
              <a:latin typeface="Alice" pitchFamily="34" charset="0"/>
              <a:ea typeface="Alice" pitchFamily="34" charset="-122"/>
              <a:cs typeface="Alice" pitchFamily="34" charset="-120"/>
            </a:endParaRPr>
          </a:p>
          <a:p>
            <a:pPr>
              <a:lnSpc>
                <a:spcPts val="5550"/>
              </a:lnSpc>
            </a:pPr>
            <a:endParaRPr lang="en-US" dirty="0">
              <a:solidFill>
                <a:srgbClr val="233E32"/>
              </a:solidFill>
              <a:latin typeface="Alice" pitchFamily="34" charset="0"/>
              <a:ea typeface="Alice" pitchFamily="34" charset="-122"/>
              <a:cs typeface="Alice" pitchFamily="34" charset="-120"/>
            </a:endParaRPr>
          </a:p>
          <a:p>
            <a:pPr marL="342900" indent="-342900">
              <a:lnSpc>
                <a:spcPts val="2850"/>
              </a:lnSpc>
              <a:buFontTx/>
              <a:buAutoNum type="arabicParenR"/>
            </a:pPr>
            <a:endParaRPr lang="en-US" dirty="0">
              <a:solidFill>
                <a:srgbClr val="233E32"/>
              </a:solidFill>
              <a:latin typeface="Alice" pitchFamily="34" charset="0"/>
              <a:ea typeface="Alice" pitchFamily="34" charset="-122"/>
              <a:cs typeface="Alice" pitchFamily="34" charset="-120"/>
            </a:endParaRPr>
          </a:p>
          <a:p>
            <a:pPr marL="342900" indent="-342900">
              <a:lnSpc>
                <a:spcPts val="2850"/>
              </a:lnSpc>
              <a:buFontTx/>
              <a:buAutoNum type="arabicParenR"/>
            </a:pPr>
            <a:endParaRPr lang="en-US" dirty="0"/>
          </a:p>
          <a:p>
            <a:pPr marL="342900" indent="-342900">
              <a:lnSpc>
                <a:spcPts val="2850"/>
              </a:lnSpc>
              <a:buFontTx/>
              <a:buAutoNum type="arabicParenR"/>
            </a:pPr>
            <a:endParaRPr lang="en-US" dirty="0"/>
          </a:p>
          <a:p>
            <a:pPr marL="342900" indent="-342900">
              <a:lnSpc>
                <a:spcPts val="2850"/>
              </a:lnSpc>
              <a:buFontTx/>
              <a:buAutoNum type="arabicParenR"/>
            </a:pPr>
            <a:endParaRPr lang="en-US" dirty="0"/>
          </a:p>
          <a:p>
            <a:pPr marL="342900" indent="-342900" algn="l">
              <a:lnSpc>
                <a:spcPts val="2850"/>
              </a:lnSpc>
              <a:buAutoNum type="arabicParenR"/>
            </a:pPr>
            <a:endParaRPr lang="en-US" sz="1750" dirty="0"/>
          </a:p>
          <a:p>
            <a:pPr marL="342900" indent="-342900" algn="l">
              <a:lnSpc>
                <a:spcPts val="2850"/>
              </a:lnSpc>
              <a:buAutoNum type="arabicParenR"/>
            </a:pP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087786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0E035-B3B2-1E89-5767-A96A80635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ACBDA1E-7B3B-7386-12D5-9F1544C8729E}"/>
              </a:ext>
            </a:extLst>
          </p:cNvPr>
          <p:cNvSpPr/>
          <p:nvPr/>
        </p:nvSpPr>
        <p:spPr>
          <a:xfrm>
            <a:off x="793789" y="2208133"/>
            <a:ext cx="13042821" cy="411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539589A-91CF-797B-4C6A-DAD7B1D48E6D}"/>
              </a:ext>
            </a:extLst>
          </p:cNvPr>
          <p:cNvSpPr/>
          <p:nvPr/>
        </p:nvSpPr>
        <p:spPr>
          <a:xfrm>
            <a:off x="793790" y="3370540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F4AD1-2E04-2D36-038B-35F42D6F6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61A406-B72D-E292-5590-2E98D001F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8478" y="7808017"/>
            <a:ext cx="2331922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10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5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Learning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103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CFBF8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11623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F39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2372082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API Interaction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59949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Master interacting with RESTful APIs for data extraction.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542103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CFBF8"/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2511623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F39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2372082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Transformation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359949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 robust data cleaning and transformation techniques.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2542103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CFBF8"/>
          </a:solidFill>
          <a:ln/>
        </p:spPr>
      </p:sp>
      <p:sp>
        <p:nvSpPr>
          <p:cNvPr id="16" name="Shape 12"/>
          <p:cNvSpPr/>
          <p:nvPr/>
        </p:nvSpPr>
        <p:spPr>
          <a:xfrm>
            <a:off x="9640133" y="2511623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032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F39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2372082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3109079"/>
            <a:ext cx="28802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Database Management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359949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 and manage relational database schemas in MySQL.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93790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CFBF8"/>
          </a:solidFill>
          <a:ln/>
        </p:spPr>
      </p:sp>
      <p:sp>
        <p:nvSpPr>
          <p:cNvPr id="22" name="Shape 17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23" name="Shape 18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F39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614" y="4979551"/>
            <a:ext cx="272177" cy="34016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CLI Development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1051084" y="620696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Build a user-friendly and functional command-line interface.</a:t>
            </a:r>
            <a:endParaRPr lang="en-US" sz="1750" dirty="0"/>
          </a:p>
        </p:txBody>
      </p:sp>
      <p:sp>
        <p:nvSpPr>
          <p:cNvPr id="27" name="Shape 21"/>
          <p:cNvSpPr/>
          <p:nvPr/>
        </p:nvSpPr>
        <p:spPr>
          <a:xfrm>
            <a:off x="7428548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CFBF8"/>
          </a:solidFill>
          <a:ln/>
        </p:spPr>
      </p:sp>
      <p:sp>
        <p:nvSpPr>
          <p:cNvPr id="28" name="Shape 22"/>
          <p:cNvSpPr/>
          <p:nvPr/>
        </p:nvSpPr>
        <p:spPr>
          <a:xfrm>
            <a:off x="7428548" y="5119092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29" name="Shape 23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F39"/>
          </a:solidFill>
          <a:ln/>
        </p:spPr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6371" y="4979551"/>
            <a:ext cx="272177" cy="340162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Analysis</a:t>
            </a:r>
            <a:endParaRPr lang="en-US" sz="2200" dirty="0"/>
          </a:p>
        </p:txBody>
      </p:sp>
      <p:sp>
        <p:nvSpPr>
          <p:cNvPr id="32" name="Text 25"/>
          <p:cNvSpPr/>
          <p:nvPr/>
        </p:nvSpPr>
        <p:spPr>
          <a:xfrm>
            <a:off x="7685842" y="620696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Perform basic data analysis and reporting using SQL queries.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106" y="368618"/>
            <a:ext cx="4935260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Core Requirements: ETL Pipeline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88849" y="1122402"/>
            <a:ext cx="1675448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1. </a:t>
            </a:r>
            <a:r>
              <a:rPr lang="en-US" sz="200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Extraction </a:t>
            </a:r>
            <a:endParaRPr lang="en-US" sz="1300" b="1" dirty="0"/>
          </a:p>
        </p:txBody>
      </p:sp>
      <p:sp>
        <p:nvSpPr>
          <p:cNvPr id="4" name="Text 2"/>
          <p:cNvSpPr/>
          <p:nvPr/>
        </p:nvSpPr>
        <p:spPr>
          <a:xfrm>
            <a:off x="469106" y="1465659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Connect to a public healthcare API.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69106" y="1727002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Handle authentication and rate limits.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69106" y="1988344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Fetch data based on user parameters.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69106" y="2249686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Gracefully handle API errors.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86293" y="1173803"/>
            <a:ext cx="1949291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3. Data Transformation </a:t>
            </a:r>
            <a:endParaRPr lang="en-US" sz="1300" b="1" dirty="0"/>
          </a:p>
        </p:txBody>
      </p:sp>
      <p:sp>
        <p:nvSpPr>
          <p:cNvPr id="9" name="Text 7"/>
          <p:cNvSpPr/>
          <p:nvPr/>
        </p:nvSpPr>
        <p:spPr>
          <a:xfrm>
            <a:off x="7486293" y="1465659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Parse JSON/XML into structured Python format.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486293" y="1727002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Perform data cleaning (missing values, types, duplicates).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486293" y="1988344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Apply business logic transformations.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486293" y="2249686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Enforce target data schema.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81012" y="2857791"/>
            <a:ext cx="1675448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3. Data Loading </a:t>
            </a:r>
            <a:endParaRPr lang="en-US" sz="1300" b="1" dirty="0"/>
          </a:p>
        </p:txBody>
      </p:sp>
      <p:sp>
        <p:nvSpPr>
          <p:cNvPr id="14" name="Text 12"/>
          <p:cNvSpPr/>
          <p:nvPr/>
        </p:nvSpPr>
        <p:spPr>
          <a:xfrm>
            <a:off x="469106" y="3138964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Establish MySQL connection.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69106" y="3400306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Create necessary tables (DDL).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69106" y="3661648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 efficient batch insertion.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69106" y="3922990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Handle incremental loads.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69106" y="4184332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 error handling for DB operations.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D721DB8-9DB8-5E6E-99C0-299F59CDD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517" y="3630888"/>
            <a:ext cx="3749365" cy="9678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3441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Core Requirements: CLI &amp;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18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CLI Interface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00093"/>
            <a:ext cx="3501509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20433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940255"/>
            <a:ext cx="3501509" cy="23739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018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Query Commands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3600093"/>
            <a:ext cx="3501509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fetch_data</a:t>
            </a:r>
            <a:r>
              <a:rPr lang="en-US" sz="17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207243"/>
            <a:ext cx="35015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list_tables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799069"/>
            <a:ext cx="35015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query_data [parameters]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320070"/>
            <a:ext cx="35015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drop_tables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245596" y="6014408"/>
            <a:ext cx="3501509" cy="109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793740C9-56D3-9693-C1DB-3471E21E0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023" y="3398928"/>
            <a:ext cx="3359128" cy="3993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</a:rPr>
              <a:t>Enables users to analyze hospital trends like ICU usage and COVID patient loads.</a:t>
            </a: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rgbClr val="2C2821"/>
              </a:solidFill>
              <a:highlight>
                <a:srgbClr val="EFEEEB"/>
              </a:highlight>
              <a:latin typeface="Consolas" pitchFamily="34" charset="0"/>
            </a:endParaRP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</a:rPr>
              <a:t>Supports state-wise and time-based data summaries directly via terminal.</a:t>
            </a:r>
          </a:p>
          <a:p>
            <a:endParaRPr lang="en-US" altLang="en-US" dirty="0">
              <a:latin typeface="Arial" panose="020B0604020202020204" pitchFamily="34" charset="0"/>
            </a:endParaRPr>
          </a:p>
          <a:p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347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Technical Specifications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24664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024664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281958"/>
            <a:ext cx="32874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API Integration &amp; Parsing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772376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Connects to and fetches data, successfully parsing JSON/XML into structured Python objects.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024664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3024664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3281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772376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Implements at least 3 types of data cleaning (e.g., null handling, type conversion, standardization).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982289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982289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5239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MySQL &amp; Loading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730002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Designs appropriate tables, efficiently loads transformed data, and includes incremental loading logic.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982289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982289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5239583"/>
            <a:ext cx="33081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Error Handling &amp; Logging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730002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Robustly handles API, database, and processing errors, with Python logging for tracking.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576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Technical Specifications: CLI &amp; Reporting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2695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3616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CLI Framework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852029"/>
            <a:ext cx="3308152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Uses </a:t>
            </a:r>
            <a:r>
              <a:rPr lang="en-US" sz="17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argparse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or </a:t>
            </a:r>
            <a:r>
              <a:rPr lang="en-US" sz="17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Click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for a structured CLI.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22695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33616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Fetch Command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3852029"/>
            <a:ext cx="3308152" cy="109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fetch_data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command with parameters (e.g.,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hospitalname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sate </a:t>
            </a:r>
            <a:r>
              <a:rPr lang="en-US" sz="1750" dirty="0" err="1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icubeds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).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22695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33616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Query Commands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3852029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At least 3 pre-defined analytical query commands.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1533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44253" y="56499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Tabular Output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644253" y="6140410"/>
            <a:ext cx="3308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Displays query results clearly in the terminal.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5515332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86356" y="56499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DB Management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6086356" y="6140410"/>
            <a:ext cx="3308152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list_tables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and </a:t>
            </a:r>
            <a:r>
              <a:rPr lang="en-US" sz="1750" dirty="0">
                <a:solidFill>
                  <a:srgbClr val="2C2821"/>
                </a:solidFill>
                <a:highlight>
                  <a:srgbClr val="EFEEE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drop_tables</a:t>
            </a: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commands.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AF1EC-3F49-3760-97D9-FC976390B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AC01530-318C-C20D-ECB0-384CB585F8F0}"/>
              </a:ext>
            </a:extLst>
          </p:cNvPr>
          <p:cNvSpPr/>
          <p:nvPr/>
        </p:nvSpPr>
        <p:spPr>
          <a:xfrm>
            <a:off x="793790" y="115347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Testing &amp; Validation – ETL Pipeline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>
              <a:solidFill>
                <a:srgbClr val="233E32"/>
              </a:solidFill>
              <a:latin typeface="Alice" pitchFamily="34" charset="0"/>
              <a:ea typeface="Alice" pitchFamily="34" charset="-122"/>
              <a:cs typeface="Alice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4450" dirty="0">
              <a:solidFill>
                <a:srgbClr val="233E32"/>
              </a:solidFill>
              <a:latin typeface="Alice" pitchFamily="34" charset="0"/>
              <a:ea typeface="Alice" pitchFamily="34" charset="-122"/>
              <a:cs typeface="Alice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4450" dirty="0">
              <a:solidFill>
                <a:srgbClr val="233E32"/>
              </a:solidFill>
              <a:latin typeface="Alice" pitchFamily="34" charset="0"/>
              <a:ea typeface="Alice" pitchFamily="34" charset="-122"/>
              <a:cs typeface="Alice" pitchFamily="34" charset="-120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02E9B754-BE68-D71E-1E43-C79FBA616A32}"/>
              </a:ext>
            </a:extLst>
          </p:cNvPr>
          <p:cNvSpPr/>
          <p:nvPr/>
        </p:nvSpPr>
        <p:spPr>
          <a:xfrm>
            <a:off x="793790" y="3024664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499BDA0D-1E16-097C-4580-6CEF323FE33B}"/>
              </a:ext>
            </a:extLst>
          </p:cNvPr>
          <p:cNvSpPr/>
          <p:nvPr/>
        </p:nvSpPr>
        <p:spPr>
          <a:xfrm>
            <a:off x="763310" y="3024664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FA6499F-CAE3-1CB9-4672-DF32E129062D}"/>
              </a:ext>
            </a:extLst>
          </p:cNvPr>
          <p:cNvSpPr/>
          <p:nvPr/>
        </p:nvSpPr>
        <p:spPr>
          <a:xfrm>
            <a:off x="1142524" y="3281958"/>
            <a:ext cx="32874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69793221-8853-593B-9EF7-0503FB18C2FB}"/>
              </a:ext>
            </a:extLst>
          </p:cNvPr>
          <p:cNvSpPr/>
          <p:nvPr/>
        </p:nvSpPr>
        <p:spPr>
          <a:xfrm>
            <a:off x="1142524" y="3318749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</a:rPr>
              <a:t>(1) API Client: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</a:rPr>
              <a:t>Verified data fetching with valid and invalid inputs.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</a:rPr>
              <a:t>Tested for API downtime, invalid URLs, and rate limiting.</a:t>
            </a:r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52507C1F-DB12-D922-1B8C-B5B1DE229067}"/>
              </a:ext>
            </a:extLst>
          </p:cNvPr>
          <p:cNvSpPr/>
          <p:nvPr/>
        </p:nvSpPr>
        <p:spPr>
          <a:xfrm>
            <a:off x="7428548" y="3034366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52EF8B90-AE60-3E63-4EEE-61655CDE623B}"/>
              </a:ext>
            </a:extLst>
          </p:cNvPr>
          <p:cNvSpPr/>
          <p:nvPr/>
        </p:nvSpPr>
        <p:spPr>
          <a:xfrm>
            <a:off x="7398067" y="3024664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1F8AEC43-C2BB-FFEB-70D3-5ACC14EE608B}"/>
              </a:ext>
            </a:extLst>
          </p:cNvPr>
          <p:cNvSpPr/>
          <p:nvPr/>
        </p:nvSpPr>
        <p:spPr>
          <a:xfrm>
            <a:off x="7777282" y="3281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0513B344-F2BE-B37A-405B-52C1EF050363}"/>
              </a:ext>
            </a:extLst>
          </p:cNvPr>
          <p:cNvSpPr/>
          <p:nvPr/>
        </p:nvSpPr>
        <p:spPr>
          <a:xfrm>
            <a:off x="7777282" y="3096220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3) MySQL Data Loading: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Tested initial and incremental data loads.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Verified primary key constraints and timestamp correctness.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C2821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FF125418-2D57-EFB4-1DDB-36DA0DF091F9}"/>
              </a:ext>
            </a:extLst>
          </p:cNvPr>
          <p:cNvSpPr/>
          <p:nvPr/>
        </p:nvSpPr>
        <p:spPr>
          <a:xfrm>
            <a:off x="793790" y="4982289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9967314D-2A93-7D4F-A84A-BCFC1BC3A02C}"/>
              </a:ext>
            </a:extLst>
          </p:cNvPr>
          <p:cNvSpPr/>
          <p:nvPr/>
        </p:nvSpPr>
        <p:spPr>
          <a:xfrm>
            <a:off x="763310" y="4982289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8A495CA2-6694-6D58-0811-ED27D0118E11}"/>
              </a:ext>
            </a:extLst>
          </p:cNvPr>
          <p:cNvSpPr/>
          <p:nvPr/>
        </p:nvSpPr>
        <p:spPr>
          <a:xfrm>
            <a:off x="1142524" y="5239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63746B1B-B4C7-B9F9-BE31-952F5F57B9A1}"/>
              </a:ext>
            </a:extLst>
          </p:cNvPr>
          <p:cNvSpPr/>
          <p:nvPr/>
        </p:nvSpPr>
        <p:spPr>
          <a:xfrm>
            <a:off x="1096804" y="5367099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(2) Data Transformation: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Handled missing values, wrong data types, and duplicates.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Ensured data aligned with the defined MySQL schema.</a:t>
            </a:r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D40498D8-B8C9-5769-997F-EB9C5C724EB1}"/>
              </a:ext>
            </a:extLst>
          </p:cNvPr>
          <p:cNvSpPr/>
          <p:nvPr/>
        </p:nvSpPr>
        <p:spPr>
          <a:xfrm>
            <a:off x="7428548" y="4982289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A3AB05B2-1432-B971-9D6F-FC5BCF13E3F7}"/>
              </a:ext>
            </a:extLst>
          </p:cNvPr>
          <p:cNvSpPr/>
          <p:nvPr/>
        </p:nvSpPr>
        <p:spPr>
          <a:xfrm>
            <a:off x="7398067" y="4982289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105F709C-C296-4612-A242-93657389182C}"/>
              </a:ext>
            </a:extLst>
          </p:cNvPr>
          <p:cNvSpPr/>
          <p:nvPr/>
        </p:nvSpPr>
        <p:spPr>
          <a:xfrm>
            <a:off x="7777282" y="5239583"/>
            <a:ext cx="33081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4C933585-7A97-0517-2541-64F7BECC76E0}"/>
              </a:ext>
            </a:extLst>
          </p:cNvPr>
          <p:cNvSpPr/>
          <p:nvPr/>
        </p:nvSpPr>
        <p:spPr>
          <a:xfrm>
            <a:off x="7777282" y="5730002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195644-C9D6-2914-C024-3D82BA8AF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467" y="5382536"/>
            <a:ext cx="6028849" cy="127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93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2446</TotalTime>
  <Words>739</Words>
  <Application>Microsoft Office PowerPoint</Application>
  <PresentationFormat>Custom</PresentationFormat>
  <Paragraphs>169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Alice</vt:lpstr>
      <vt:lpstr>Consolas</vt:lpstr>
      <vt:lpstr>Arial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RAVI VAMSHI</dc:creator>
  <cp:lastModifiedBy>RAVI VAMSHI D N</cp:lastModifiedBy>
  <cp:revision>6</cp:revision>
  <dcterms:created xsi:type="dcterms:W3CDTF">2025-08-03T06:13:10Z</dcterms:created>
  <dcterms:modified xsi:type="dcterms:W3CDTF">2025-08-05T04:03:49Z</dcterms:modified>
</cp:coreProperties>
</file>